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8" r:id="rId3"/>
    <p:sldId id="279" r:id="rId4"/>
    <p:sldId id="280" r:id="rId5"/>
    <p:sldId id="281" r:id="rId6"/>
    <p:sldId id="282" r:id="rId7"/>
    <p:sldId id="271" r:id="rId8"/>
    <p:sldId id="272" r:id="rId9"/>
    <p:sldId id="273" r:id="rId10"/>
    <p:sldId id="274" r:id="rId11"/>
    <p:sldId id="276" r:id="rId12"/>
    <p:sldId id="277" r:id="rId13"/>
    <p:sldId id="283" r:id="rId1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DEE71317-D35A-4FFE-B5D2-2643A2EE52B1}">
          <p14:sldIdLst>
            <p14:sldId id="256"/>
          </p14:sldIdLst>
        </p14:section>
        <p14:section name="Nimetön osa" id="{AC34EA4F-2A45-4014-AFB4-5224C49905AB}">
          <p14:sldIdLst>
            <p14:sldId id="278"/>
            <p14:sldId id="279"/>
            <p14:sldId id="280"/>
            <p14:sldId id="281"/>
            <p14:sldId id="282"/>
            <p14:sldId id="271"/>
            <p14:sldId id="272"/>
            <p14:sldId id="273"/>
            <p14:sldId id="274"/>
            <p14:sldId id="276"/>
            <p14:sldId id="277"/>
            <p14:sldId id="28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EA5"/>
    <a:srgbClr val="134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F8BFD-9049-4A1D-BDE7-9E61E8879F30}" type="datetimeFigureOut">
              <a:rPr lang="fi-FI" smtClean="0"/>
              <a:t>7.5.2015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FC27-B3B1-4401-AC41-7E061C71D1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595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FC27-B3B1-4401-AC41-7E061C71D142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049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ipohjainen 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Sinipohjainen otsikkodia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90935"/>
            <a:ext cx="1512168" cy="5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0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kopohjainen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9" name="Suorakulmio 8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 title="Valkopohjainen otsikkodia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Valkopohjainen otsikkodia</a:t>
            </a:r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1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7385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815340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8153400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9678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Sisällön paikkamerkki 2"/>
          <p:cNvSpPr>
            <a:spLocks noGrp="1"/>
          </p:cNvSpPr>
          <p:nvPr>
            <p:ph idx="12"/>
          </p:nvPr>
        </p:nvSpPr>
        <p:spPr>
          <a:xfrm>
            <a:off x="4777762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2682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950912" y="274638"/>
            <a:ext cx="8085584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50912" y="1600201"/>
            <a:ext cx="8085584" cy="4349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9509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B2E54D-B054-423D-9039-FD098A7EF8B9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2605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0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/>
          <a:p>
            <a:fld id="{9B6AC418-94E1-41F7-9331-9B2D106B5143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/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altLang="fi-FI" dirty="0"/>
              <a:t>TYÖSSÄOPPIMISEN OSAPUOLTEN OIKEUDET, VASTUUT JA </a:t>
            </a:r>
            <a:r>
              <a:rPr lang="fi-FI" altLang="fi-FI" dirty="0" smtClean="0"/>
              <a:t>VELVOLLISUUDET</a:t>
            </a:r>
            <a:br>
              <a:rPr lang="fi-FI" altLang="fi-FI" dirty="0" smtClean="0"/>
            </a:br>
            <a:r>
              <a:rPr lang="fi-FI" altLang="fi-FI" dirty="0" smtClean="0"/>
              <a:t/>
            </a:r>
            <a:br>
              <a:rPr lang="fi-FI" altLang="fi-FI" dirty="0" smtClean="0"/>
            </a:br>
            <a:r>
              <a:rPr lang="fi-FI" altLang="fi-FI" dirty="0"/>
              <a:t/>
            </a:r>
            <a:br>
              <a:rPr lang="fi-FI" altLang="fi-FI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035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smtClean="0">
                <a:solidFill>
                  <a:srgbClr val="000000"/>
                </a:solidFill>
              </a:rPr>
              <a:t>Ohjaustilanne 3</a:t>
            </a:r>
            <a:br>
              <a:rPr lang="fi-FI" altLang="fi-FI" smtClean="0">
                <a:solidFill>
                  <a:srgbClr val="000000"/>
                </a:solidFill>
              </a:rPr>
            </a:br>
            <a:endParaRPr lang="fi-FI" altLang="fi-FI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485900"/>
            <a:ext cx="8207375" cy="47513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fi-FI" dirty="0" err="1" smtClean="0">
                <a:solidFill>
                  <a:srgbClr val="000000"/>
                </a:solidFill>
              </a:rPr>
              <a:t>Työssäoppijan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>
                <a:solidFill>
                  <a:srgbClr val="000000"/>
                </a:solidFill>
              </a:rPr>
              <a:t>motivaatio on heikko, ala ei tunnu omalta, poissaoloa ja myöhästymistä esiintyy. </a:t>
            </a: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fi-FI" sz="2400" dirty="0" smtClean="0">
                <a:solidFill>
                  <a:srgbClr val="000000"/>
                </a:solidFill>
              </a:rPr>
              <a:t>	Miten </a:t>
            </a:r>
            <a:r>
              <a:rPr lang="fi-FI" sz="2400" dirty="0">
                <a:solidFill>
                  <a:srgbClr val="000000"/>
                </a:solidFill>
              </a:rPr>
              <a:t>toimit tilanteessa?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 err="1">
                <a:solidFill>
                  <a:srgbClr val="000000"/>
                </a:solidFill>
              </a:rPr>
              <a:t>Työssäoppijana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 smtClean="0">
                <a:solidFill>
                  <a:srgbClr val="000000"/>
                </a:solidFill>
              </a:rPr>
              <a:t>Työnantajana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Työpaikkaohjaajana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Kouluttajana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7891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smtClean="0">
                <a:solidFill>
                  <a:srgbClr val="000000"/>
                </a:solidFill>
              </a:rPr>
              <a:t>Ohjaustilanne 4</a:t>
            </a:r>
            <a:br>
              <a:rPr lang="fi-FI" altLang="fi-FI" smtClean="0">
                <a:solidFill>
                  <a:srgbClr val="000000"/>
                </a:solidFill>
              </a:rPr>
            </a:br>
            <a:endParaRPr lang="fi-FI" altLang="fi-FI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485900"/>
            <a:ext cx="8207375" cy="47513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fi-FI" dirty="0" err="1" smtClean="0">
                <a:solidFill>
                  <a:srgbClr val="000000"/>
                </a:solidFill>
              </a:rPr>
              <a:t>Työssäoppija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>
                <a:solidFill>
                  <a:srgbClr val="000000"/>
                </a:solidFill>
              </a:rPr>
              <a:t>on arka ja hänellä on vaikeuksia asiakkaiden kohtaamisessa. </a:t>
            </a: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sz="2400" dirty="0" smtClean="0">
                <a:solidFill>
                  <a:srgbClr val="000000"/>
                </a:solidFill>
              </a:rPr>
              <a:t>	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fi-FI" sz="2400" dirty="0">
                <a:solidFill>
                  <a:srgbClr val="000000"/>
                </a:solidFill>
              </a:rPr>
              <a:t>	</a:t>
            </a:r>
            <a:r>
              <a:rPr lang="fi-FI" sz="2400" dirty="0" smtClean="0">
                <a:solidFill>
                  <a:srgbClr val="000000"/>
                </a:solidFill>
              </a:rPr>
              <a:t>Miten </a:t>
            </a:r>
            <a:r>
              <a:rPr lang="fi-FI" sz="2400" dirty="0">
                <a:solidFill>
                  <a:srgbClr val="000000"/>
                </a:solidFill>
              </a:rPr>
              <a:t>toimit tilanteessa?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 err="1">
                <a:solidFill>
                  <a:srgbClr val="000000"/>
                </a:solidFill>
              </a:rPr>
              <a:t>Työssäoppijana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 smtClean="0">
                <a:solidFill>
                  <a:srgbClr val="000000"/>
                </a:solidFill>
              </a:rPr>
              <a:t>Työnant</a:t>
            </a:r>
            <a:r>
              <a:rPr lang="fi-FI" dirty="0">
                <a:solidFill>
                  <a:srgbClr val="000000"/>
                </a:solidFill>
              </a:rPr>
              <a:t>a</a:t>
            </a:r>
            <a:r>
              <a:rPr lang="fi-FI" dirty="0" smtClean="0">
                <a:solidFill>
                  <a:srgbClr val="000000"/>
                </a:solidFill>
              </a:rPr>
              <a:t>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Työpaikkaohjaajana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Kouluttajana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97764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smtClean="0">
                <a:solidFill>
                  <a:srgbClr val="000000"/>
                </a:solidFill>
              </a:rPr>
              <a:t>Ohjaustilanne 5</a:t>
            </a:r>
            <a:br>
              <a:rPr lang="fi-FI" altLang="fi-FI" smtClean="0">
                <a:solidFill>
                  <a:srgbClr val="000000"/>
                </a:solidFill>
              </a:rPr>
            </a:br>
            <a:endParaRPr lang="fi-FI" altLang="fi-FI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485900"/>
            <a:ext cx="8207375" cy="475138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i-FI" sz="2000" dirty="0" err="1" smtClean="0">
                <a:solidFill>
                  <a:schemeClr val="tx1"/>
                </a:solidFill>
              </a:rPr>
              <a:t>Työssäoppija</a:t>
            </a:r>
            <a:r>
              <a:rPr lang="fi-FI" sz="2000" dirty="0" smtClean="0">
                <a:solidFill>
                  <a:schemeClr val="tx1"/>
                </a:solidFill>
              </a:rPr>
              <a:t> </a:t>
            </a:r>
            <a:r>
              <a:rPr lang="fi-FI" sz="2000" dirty="0">
                <a:solidFill>
                  <a:schemeClr val="tx1"/>
                </a:solidFill>
              </a:rPr>
              <a:t>aloittaa </a:t>
            </a:r>
            <a:r>
              <a:rPr lang="fi-FI" sz="2000" dirty="0" err="1">
                <a:solidFill>
                  <a:schemeClr val="tx1"/>
                </a:solidFill>
              </a:rPr>
              <a:t>työssäoppimispaikassa</a:t>
            </a:r>
            <a:r>
              <a:rPr lang="fi-FI" sz="2000" dirty="0">
                <a:solidFill>
                  <a:schemeClr val="tx1"/>
                </a:solidFill>
              </a:rPr>
              <a:t> puhelinkeskustelussa sovitun ajankohdan </a:t>
            </a:r>
            <a:r>
              <a:rPr lang="fi-FI" sz="2000" dirty="0" smtClean="0">
                <a:solidFill>
                  <a:schemeClr val="tx1"/>
                </a:solidFill>
              </a:rPr>
              <a:t>mukaan. Puhelinkeskustelu </a:t>
            </a:r>
            <a:r>
              <a:rPr lang="fi-FI" sz="2000" dirty="0">
                <a:solidFill>
                  <a:schemeClr val="tx1"/>
                </a:solidFill>
              </a:rPr>
              <a:t>käydään kaksi päivää ennen aloitusta. </a:t>
            </a:r>
            <a:r>
              <a:rPr lang="fi-FI" sz="2000" dirty="0" err="1">
                <a:solidFill>
                  <a:schemeClr val="tx1"/>
                </a:solidFill>
              </a:rPr>
              <a:t>Työssäoppija</a:t>
            </a:r>
            <a:r>
              <a:rPr lang="fi-FI" sz="2000" dirty="0">
                <a:solidFill>
                  <a:schemeClr val="tx1"/>
                </a:solidFill>
              </a:rPr>
              <a:t> saapuu paikalle itsenäisesti </a:t>
            </a:r>
            <a:r>
              <a:rPr lang="fi-FI" sz="2000" dirty="0" smtClean="0">
                <a:solidFill>
                  <a:schemeClr val="tx1"/>
                </a:solidFill>
              </a:rPr>
              <a:t>ja aloittaa </a:t>
            </a:r>
            <a:r>
              <a:rPr lang="fi-FI" sz="2000" dirty="0">
                <a:solidFill>
                  <a:schemeClr val="tx1"/>
                </a:solidFill>
              </a:rPr>
              <a:t>työskentelyn työpaikkaohjaajan avustuksella.  </a:t>
            </a:r>
            <a:r>
              <a:rPr lang="fi-FI" sz="2000" dirty="0">
                <a:solidFill>
                  <a:schemeClr val="tx1"/>
                </a:solidFill>
              </a:rPr>
              <a:t>Kummatkin kokevat suurta epävarmuutta </a:t>
            </a:r>
            <a:r>
              <a:rPr lang="fi-FI" sz="2000" dirty="0" smtClean="0">
                <a:solidFill>
                  <a:schemeClr val="tx1"/>
                </a:solidFill>
              </a:rPr>
              <a:t>tavoitteista </a:t>
            </a:r>
            <a:r>
              <a:rPr lang="fi-FI" sz="2000" dirty="0">
                <a:solidFill>
                  <a:schemeClr val="tx1"/>
                </a:solidFill>
              </a:rPr>
              <a:t>ja arvioinnista ja rohkenevat olla yhteydessä vasta kuukauden kuluttua</a:t>
            </a:r>
            <a:r>
              <a:rPr lang="fi-FI" sz="2000" dirty="0"/>
              <a:t>.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fi-FI" sz="2400" dirty="0" smtClean="0">
                <a:solidFill>
                  <a:srgbClr val="000000"/>
                </a:solidFill>
              </a:rPr>
              <a:t>	Miten </a:t>
            </a:r>
            <a:r>
              <a:rPr lang="fi-FI" sz="2400" dirty="0">
                <a:solidFill>
                  <a:srgbClr val="000000"/>
                </a:solidFill>
              </a:rPr>
              <a:t>toimit tilanteessa?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 err="1">
                <a:solidFill>
                  <a:srgbClr val="000000"/>
                </a:solidFill>
              </a:rPr>
              <a:t>Työssäoppijana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 smtClean="0">
                <a:solidFill>
                  <a:srgbClr val="000000"/>
                </a:solidFill>
              </a:rPr>
              <a:t>Työnantajana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Työpaikkaohjaajana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Kouluttajana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5337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Pohdi mielessäsi kenen vastuulla on:</a:t>
            </a:r>
          </a:p>
          <a:p>
            <a:r>
              <a:rPr lang="fi-FI" dirty="0"/>
              <a:t>t</a:t>
            </a:r>
            <a:r>
              <a:rPr lang="fi-FI" dirty="0" smtClean="0"/>
              <a:t>yöjärjestelyt ja työaika</a:t>
            </a:r>
          </a:p>
          <a:p>
            <a:r>
              <a:rPr lang="fi-FI" dirty="0"/>
              <a:t>p</a:t>
            </a:r>
            <a:r>
              <a:rPr lang="fi-FI" dirty="0" smtClean="0"/>
              <a:t>oissaolot</a:t>
            </a:r>
          </a:p>
          <a:p>
            <a:r>
              <a:rPr lang="fi-FI" dirty="0"/>
              <a:t>t</a:t>
            </a:r>
            <a:r>
              <a:rPr lang="fi-FI" dirty="0" smtClean="0"/>
              <a:t>yövaatetus</a:t>
            </a:r>
          </a:p>
          <a:p>
            <a:r>
              <a:rPr lang="fi-FI" dirty="0"/>
              <a:t>s</a:t>
            </a:r>
            <a:r>
              <a:rPr lang="fi-FI" dirty="0" smtClean="0"/>
              <a:t>uoja- ja työvälineet</a:t>
            </a:r>
          </a:p>
          <a:p>
            <a:r>
              <a:rPr lang="fi-FI" dirty="0"/>
              <a:t>t</a:t>
            </a:r>
            <a:r>
              <a:rPr lang="fi-FI" dirty="0" smtClean="0"/>
              <a:t>yömatkat ja ruokailu</a:t>
            </a:r>
          </a:p>
          <a:p>
            <a:r>
              <a:rPr lang="fi-FI" dirty="0"/>
              <a:t>t</a:t>
            </a:r>
            <a:r>
              <a:rPr lang="fi-FI" dirty="0" smtClean="0"/>
              <a:t>yöpaikalla tapahtuvan oppimisjakson keskeyttäminen</a:t>
            </a:r>
          </a:p>
          <a:p>
            <a:r>
              <a:rPr lang="fi-FI" dirty="0"/>
              <a:t>t</a:t>
            </a:r>
            <a:r>
              <a:rPr lang="fi-FI" dirty="0" smtClean="0"/>
              <a:t>yöpaikan roolit ja pelisäännöt</a:t>
            </a:r>
          </a:p>
          <a:p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696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778098"/>
          </a:xfrm>
        </p:spPr>
        <p:txBody>
          <a:bodyPr/>
          <a:lstStyle/>
          <a:p>
            <a:r>
              <a:rPr lang="fi-FI" dirty="0"/>
              <a:t>Opiskelija </a:t>
            </a:r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883096" y="1556792"/>
            <a:ext cx="3616896" cy="4392489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osallistuu </a:t>
            </a:r>
            <a:r>
              <a:rPr lang="fi-FI" dirty="0"/>
              <a:t> työpaikalla tapahtuvan oppimisen </a:t>
            </a:r>
            <a:r>
              <a:rPr lang="fi-FI" dirty="0" smtClean="0"/>
              <a:t>suunnitelman </a:t>
            </a:r>
            <a:r>
              <a:rPr lang="fi-FI" dirty="0"/>
              <a:t>laatimiseen ja allekirjoittaa sen</a:t>
            </a:r>
          </a:p>
          <a:p>
            <a:pPr lvl="0"/>
            <a:r>
              <a:rPr lang="fi-FI" dirty="0"/>
              <a:t>keskustelee </a:t>
            </a:r>
            <a:r>
              <a:rPr lang="fi-FI" dirty="0"/>
              <a:t> työpaikalla tapahtuvan oppimisen </a:t>
            </a:r>
            <a:r>
              <a:rPr lang="fi-FI" dirty="0" smtClean="0"/>
              <a:t>tavoitteista</a:t>
            </a:r>
            <a:endParaRPr lang="fi-FI" dirty="0"/>
          </a:p>
          <a:p>
            <a:pPr lvl="0"/>
            <a:r>
              <a:rPr lang="fi-FI" dirty="0"/>
              <a:t>perehtyy </a:t>
            </a:r>
            <a:r>
              <a:rPr lang="fi-FI" dirty="0"/>
              <a:t> työpaikalla </a:t>
            </a:r>
            <a:r>
              <a:rPr lang="fi-FI" dirty="0" smtClean="0"/>
              <a:t>tapahtuvaan oppimiseen liittyviin ammattitaito-vaatimuksiin </a:t>
            </a:r>
            <a:r>
              <a:rPr lang="fi-FI" dirty="0"/>
              <a:t>ja arviointikriteereihin</a:t>
            </a:r>
          </a:p>
          <a:p>
            <a:pPr lvl="0"/>
            <a:r>
              <a:rPr lang="fi-FI" dirty="0"/>
              <a:t>kantaa vastuuta oppimisestaan sekä tekee </a:t>
            </a:r>
            <a:r>
              <a:rPr lang="fi-FI" dirty="0" smtClean="0"/>
              <a:t>sovitut</a:t>
            </a:r>
            <a:r>
              <a:rPr lang="fi-FI" dirty="0"/>
              <a:t> työpaikalla tapahtuvan </a:t>
            </a:r>
            <a:r>
              <a:rPr lang="fi-FI" dirty="0" smtClean="0"/>
              <a:t>oppimisen tehtävät</a:t>
            </a:r>
            <a:endParaRPr lang="fi-FI" dirty="0"/>
          </a:p>
          <a:p>
            <a:pPr lvl="0"/>
            <a:r>
              <a:rPr lang="fi-FI" dirty="0"/>
              <a:t>pyytää ja vastaanottaa palautetta oppimisestaan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2"/>
          </p:nvPr>
        </p:nvSpPr>
        <p:spPr>
          <a:xfrm>
            <a:off x="4777762" y="1484784"/>
            <a:ext cx="3616896" cy="4464497"/>
          </a:xfrm>
        </p:spPr>
        <p:txBody>
          <a:bodyPr>
            <a:normAutofit lnSpcReduction="10000"/>
          </a:bodyPr>
          <a:lstStyle/>
          <a:p>
            <a:pPr lvl="0"/>
            <a:r>
              <a:rPr lang="fi-FI" dirty="0"/>
              <a:t>arvioi laatimiensa tavoitteiden saavuttamista (</a:t>
            </a:r>
            <a:r>
              <a:rPr lang="fi-FI" dirty="0" err="1"/>
              <a:t>itsearviointi</a:t>
            </a:r>
            <a:r>
              <a:rPr lang="fi-FI" dirty="0"/>
              <a:t>)</a:t>
            </a:r>
          </a:p>
          <a:p>
            <a:pPr lvl="0"/>
            <a:r>
              <a:rPr lang="fi-FI" dirty="0"/>
              <a:t>noudattaa työstä ja työturvallisuudesta annettuja ohjeita ja määräyksiä</a:t>
            </a:r>
          </a:p>
          <a:p>
            <a:pPr lvl="0"/>
            <a:r>
              <a:rPr lang="fi-FI" dirty="0"/>
              <a:t>korvaa aiheuttamansa vahingon, mikäli kyseessä on tahallinen vahinko</a:t>
            </a:r>
          </a:p>
          <a:p>
            <a:pPr lvl="0"/>
            <a:r>
              <a:rPr lang="fi-FI" dirty="0"/>
              <a:t>ilmoittaa poissaolostaan välittömästi työpaikkaohjaajalle ja kouluttajalle</a:t>
            </a:r>
          </a:p>
          <a:p>
            <a:pPr lvl="0"/>
            <a:r>
              <a:rPr lang="fi-FI" dirty="0"/>
              <a:t>noudattaa työpaikan salassapitovelvollisuutta </a:t>
            </a:r>
          </a:p>
          <a:p>
            <a:pPr lvl="0"/>
            <a:r>
              <a:rPr lang="fi-FI" dirty="0" smtClean="0"/>
              <a:t>tuntee </a:t>
            </a:r>
            <a:r>
              <a:rPr lang="fi-FI" dirty="0"/>
              <a:t>työpaikan kulttuurin ja toimintatavat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737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778098"/>
          </a:xfrm>
        </p:spPr>
        <p:txBody>
          <a:bodyPr/>
          <a:lstStyle/>
          <a:p>
            <a:r>
              <a:rPr lang="fi-FI" dirty="0" smtClean="0"/>
              <a:t>Työpaikkaohjaaja 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883096" y="1556792"/>
            <a:ext cx="3616896" cy="4392489"/>
          </a:xfrm>
        </p:spPr>
        <p:txBody>
          <a:bodyPr>
            <a:normAutofit fontScale="92500" lnSpcReduction="20000"/>
          </a:bodyPr>
          <a:lstStyle/>
          <a:p>
            <a:r>
              <a:rPr lang="fi-FI" dirty="0"/>
              <a:t>osallistuu  työpaikalla tapahtuvan oppimisen </a:t>
            </a:r>
            <a:r>
              <a:rPr lang="fi-FI" dirty="0" smtClean="0"/>
              <a:t>suunnitelman </a:t>
            </a:r>
            <a:r>
              <a:rPr lang="fi-FI" dirty="0"/>
              <a:t>laatimiseen ja allekirjoittaa sen</a:t>
            </a:r>
          </a:p>
          <a:p>
            <a:pPr lvl="0"/>
            <a:r>
              <a:rPr lang="fi-FI" dirty="0" smtClean="0"/>
              <a:t>perehtyy </a:t>
            </a:r>
            <a:r>
              <a:rPr lang="fi-FI" dirty="0"/>
              <a:t> työpaikalla tapahtuvan </a:t>
            </a:r>
            <a:r>
              <a:rPr lang="fi-FI" dirty="0" smtClean="0"/>
              <a:t>oppimisen liittyviin ammattitaito-vaatimuksiin </a:t>
            </a:r>
            <a:r>
              <a:rPr lang="fi-FI" dirty="0"/>
              <a:t>ja arviointikriteereihin</a:t>
            </a:r>
          </a:p>
          <a:p>
            <a:pPr lvl="0"/>
            <a:r>
              <a:rPr lang="fi-FI" dirty="0" smtClean="0"/>
              <a:t>keskustelee </a:t>
            </a:r>
            <a:r>
              <a:rPr lang="fi-FI" dirty="0"/>
              <a:t> työpaikalla tapahtuvan oppimisen </a:t>
            </a:r>
            <a:r>
              <a:rPr lang="fi-FI" dirty="0" smtClean="0"/>
              <a:t>tavoitteista</a:t>
            </a:r>
            <a:endParaRPr lang="fi-FI" dirty="0"/>
          </a:p>
          <a:p>
            <a:pPr lvl="0"/>
            <a:r>
              <a:rPr lang="fi-FI" dirty="0"/>
              <a:t>p</a:t>
            </a:r>
            <a:r>
              <a:rPr lang="fi-FI" dirty="0" smtClean="0"/>
              <a:t>erehdyttää </a:t>
            </a:r>
            <a:r>
              <a:rPr lang="fi-FI" dirty="0"/>
              <a:t>opiskelijan työpaikan toimintaan, työkokonaisuuksiin ja työturvallisuuteen</a:t>
            </a:r>
          </a:p>
          <a:p>
            <a:pPr lvl="0"/>
            <a:r>
              <a:rPr lang="fi-FI" dirty="0"/>
              <a:t>antaa palautetta opiskelijan oppimisesta koko </a:t>
            </a:r>
            <a:r>
              <a:rPr lang="fi-FI" dirty="0"/>
              <a:t> työpaikalla tapahtuvan oppimisen </a:t>
            </a:r>
            <a:r>
              <a:rPr lang="fi-FI" dirty="0" smtClean="0"/>
              <a:t>jakson </a:t>
            </a:r>
            <a:r>
              <a:rPr lang="fi-FI" dirty="0"/>
              <a:t>aikana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2"/>
          </p:nvPr>
        </p:nvSpPr>
        <p:spPr>
          <a:xfrm>
            <a:off x="4777762" y="1484784"/>
            <a:ext cx="3616896" cy="446449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i-FI" dirty="0"/>
              <a:t>antaa oppilaitokselle palautetta </a:t>
            </a:r>
            <a:r>
              <a:rPr lang="fi-FI" dirty="0"/>
              <a:t> </a:t>
            </a:r>
            <a:r>
              <a:rPr lang="fi-FI" dirty="0" smtClean="0"/>
              <a:t>työpaikalla tapahtuvan oppimisen kehittämisestä</a:t>
            </a:r>
            <a:endParaRPr lang="fi-FI" dirty="0"/>
          </a:p>
          <a:p>
            <a:pPr lvl="0"/>
            <a:r>
              <a:rPr lang="fi-FI" dirty="0"/>
              <a:t>arvioi </a:t>
            </a:r>
            <a:r>
              <a:rPr lang="fi-FI" dirty="0"/>
              <a:t> työpaikalla tapahtuvan oppimisen </a:t>
            </a:r>
            <a:r>
              <a:rPr lang="fi-FI" dirty="0" smtClean="0"/>
              <a:t>jakson </a:t>
            </a:r>
            <a:r>
              <a:rPr lang="fi-FI" dirty="0"/>
              <a:t>suullisesti/kirjallisesti</a:t>
            </a:r>
          </a:p>
          <a:p>
            <a:pPr lvl="0"/>
            <a:r>
              <a:rPr lang="fi-FI" dirty="0"/>
              <a:t>tuntee työpaikan kulttuurin ja toimintatavat</a:t>
            </a:r>
          </a:p>
          <a:p>
            <a:pPr lvl="0"/>
            <a:r>
              <a:rPr lang="fi-FI" dirty="0"/>
              <a:t>ohjaa työssä oppijaa </a:t>
            </a:r>
            <a:r>
              <a:rPr lang="fi-FI" dirty="0"/>
              <a:t> </a:t>
            </a:r>
            <a:endParaRPr lang="fi-FI" dirty="0" smtClean="0"/>
          </a:p>
          <a:p>
            <a:pPr lvl="0"/>
            <a:r>
              <a:rPr lang="fi-FI" dirty="0" smtClean="0"/>
              <a:t>varmistaa resurssit</a:t>
            </a:r>
            <a:r>
              <a:rPr lang="fi-FI" dirty="0"/>
              <a:t> työpaikalla tapahtuvan oppimisen </a:t>
            </a:r>
            <a:r>
              <a:rPr lang="fi-FI" dirty="0" smtClean="0"/>
              <a:t>toteuttamiselle</a:t>
            </a:r>
            <a:endParaRPr lang="fi-FI" dirty="0"/>
          </a:p>
          <a:p>
            <a:pPr lvl="0"/>
            <a:r>
              <a:rPr lang="fi-FI" dirty="0"/>
              <a:t>tiedottaa ja </a:t>
            </a:r>
            <a:r>
              <a:rPr lang="fi-FI" dirty="0" smtClean="0"/>
              <a:t>neuvottelee</a:t>
            </a:r>
            <a:r>
              <a:rPr lang="fi-FI" dirty="0"/>
              <a:t> työpaikalla </a:t>
            </a:r>
            <a:r>
              <a:rPr lang="fi-FI" dirty="0" smtClean="0"/>
              <a:t>tapahtuvasta oppimisesta henkilökunnan </a:t>
            </a:r>
            <a:r>
              <a:rPr lang="fi-FI" dirty="0"/>
              <a:t>kanssa</a:t>
            </a:r>
          </a:p>
          <a:p>
            <a:pPr lvl="0"/>
            <a:r>
              <a:rPr lang="fi-FI" dirty="0"/>
              <a:t>noudattaa työstä ja työturvallisuudesta annettuja ohjeita ja määräyksiä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2156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778098"/>
          </a:xfrm>
        </p:spPr>
        <p:txBody>
          <a:bodyPr/>
          <a:lstStyle/>
          <a:p>
            <a:r>
              <a:rPr lang="fi-FI" dirty="0" smtClean="0"/>
              <a:t>Opettaja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883096" y="1556792"/>
            <a:ext cx="3616896" cy="4392489"/>
          </a:xfrm>
        </p:spPr>
        <p:txBody>
          <a:bodyPr>
            <a:normAutofit lnSpcReduction="10000"/>
          </a:bodyPr>
          <a:lstStyle/>
          <a:p>
            <a:pPr lvl="0"/>
            <a:r>
              <a:rPr lang="fi-FI" dirty="0"/>
              <a:t>v</a:t>
            </a:r>
            <a:r>
              <a:rPr lang="fi-FI" dirty="0" smtClean="0"/>
              <a:t>armistaa työpaikan soveltuvuuden </a:t>
            </a:r>
            <a:r>
              <a:rPr lang="fi-FI" dirty="0"/>
              <a:t>oppimiseen ja tutkintotilaisuuteen</a:t>
            </a:r>
          </a:p>
          <a:p>
            <a:pPr lvl="0"/>
            <a:r>
              <a:rPr lang="fi-FI" dirty="0"/>
              <a:t>o</a:t>
            </a:r>
            <a:r>
              <a:rPr lang="fi-FI" dirty="0" smtClean="0"/>
              <a:t>sallistuu työpaikalla tapahtuvan oppimisen suunnitelman </a:t>
            </a:r>
            <a:r>
              <a:rPr lang="fi-FI" dirty="0"/>
              <a:t>laatimiseen ja allekirjoittaa sen</a:t>
            </a:r>
          </a:p>
          <a:p>
            <a:pPr lvl="0"/>
            <a:r>
              <a:rPr lang="fi-FI" dirty="0"/>
              <a:t>k</a:t>
            </a:r>
            <a:r>
              <a:rPr lang="fi-FI" dirty="0" smtClean="0"/>
              <a:t>eskustelee </a:t>
            </a:r>
            <a:r>
              <a:rPr lang="fi-FI" dirty="0"/>
              <a:t> työpaikalla tapahtuvan oppimisen </a:t>
            </a:r>
            <a:r>
              <a:rPr lang="fi-FI" dirty="0" smtClean="0"/>
              <a:t>tavoitteista</a:t>
            </a:r>
            <a:endParaRPr lang="fi-FI" dirty="0"/>
          </a:p>
          <a:p>
            <a:pPr lvl="0"/>
            <a:r>
              <a:rPr lang="fi-FI" dirty="0"/>
              <a:t>p</a:t>
            </a:r>
            <a:r>
              <a:rPr lang="fi-FI" dirty="0" smtClean="0"/>
              <a:t>erehdyttää </a:t>
            </a:r>
            <a:r>
              <a:rPr lang="fi-FI" dirty="0"/>
              <a:t>ja tukee tarvittaessa työpaikkaohjaajaa ohjaustehtävissä</a:t>
            </a:r>
          </a:p>
          <a:p>
            <a:pPr lvl="0"/>
            <a:r>
              <a:rPr lang="fi-FI" dirty="0"/>
              <a:t>arvioi opiskelijan oppimista ja hänen valmiuttaan siirtyä suorittamaan tutkintoa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2"/>
          </p:nvPr>
        </p:nvSpPr>
        <p:spPr>
          <a:xfrm>
            <a:off x="4777762" y="1484784"/>
            <a:ext cx="3616896" cy="4464497"/>
          </a:xfrm>
        </p:spPr>
        <p:txBody>
          <a:bodyPr>
            <a:normAutofit lnSpcReduction="10000"/>
          </a:bodyPr>
          <a:lstStyle/>
          <a:p>
            <a:pPr lvl="0"/>
            <a:r>
              <a:rPr lang="fi-FI" dirty="0" smtClean="0"/>
              <a:t>tallentaa </a:t>
            </a:r>
            <a:r>
              <a:rPr lang="fi-FI" dirty="0"/>
              <a:t>arviointiin liittyvät dokumentit</a:t>
            </a:r>
          </a:p>
          <a:p>
            <a:pPr lvl="0"/>
            <a:r>
              <a:rPr lang="fi-FI" dirty="0"/>
              <a:t>m</a:t>
            </a:r>
            <a:r>
              <a:rPr lang="fi-FI" dirty="0" smtClean="0"/>
              <a:t>arkkinointi </a:t>
            </a:r>
            <a:r>
              <a:rPr lang="fi-FI" dirty="0"/>
              <a:t>ja verkostoituminen</a:t>
            </a:r>
          </a:p>
          <a:p>
            <a:pPr lvl="0"/>
            <a:r>
              <a:rPr lang="fi-FI" dirty="0"/>
              <a:t>t</a:t>
            </a:r>
            <a:r>
              <a:rPr lang="fi-FI" dirty="0" smtClean="0"/>
              <a:t>untee </a:t>
            </a:r>
            <a:r>
              <a:rPr lang="fi-FI" dirty="0"/>
              <a:t>työpaikan kulttuurin ja toimintatavat</a:t>
            </a:r>
          </a:p>
          <a:p>
            <a:pPr lvl="0"/>
            <a:r>
              <a:rPr lang="fi-FI" dirty="0"/>
              <a:t>v</a:t>
            </a:r>
            <a:r>
              <a:rPr lang="fi-FI" dirty="0" smtClean="0"/>
              <a:t>almentaa työssä oppijan  </a:t>
            </a:r>
            <a:r>
              <a:rPr lang="fi-FI" dirty="0"/>
              <a:t>työpaikalla tapahtuvan oppimisen </a:t>
            </a:r>
            <a:r>
              <a:rPr lang="fi-FI" dirty="0" smtClean="0"/>
              <a:t>jaksolle</a:t>
            </a:r>
          </a:p>
          <a:p>
            <a:pPr lvl="0"/>
            <a:r>
              <a:rPr lang="fi-FI" dirty="0"/>
              <a:t>o</a:t>
            </a:r>
            <a:r>
              <a:rPr lang="fi-FI" dirty="0" smtClean="0"/>
              <a:t>hjaa työssä oppijaa  </a:t>
            </a:r>
            <a:r>
              <a:rPr lang="fi-FI" dirty="0"/>
              <a:t>työpaikalla tapahtuvan oppimisen </a:t>
            </a:r>
            <a:r>
              <a:rPr lang="fi-FI" dirty="0" smtClean="0"/>
              <a:t>jakson </a:t>
            </a:r>
            <a:r>
              <a:rPr lang="fi-FI" dirty="0"/>
              <a:t>aikana</a:t>
            </a:r>
          </a:p>
          <a:p>
            <a:pPr lvl="0"/>
            <a:r>
              <a:rPr lang="fi-FI" dirty="0"/>
              <a:t>noudattaa työstä ja työturvallisuudesta annettuja ohjeita ja määräyksiä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7307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778098"/>
          </a:xfrm>
        </p:spPr>
        <p:txBody>
          <a:bodyPr/>
          <a:lstStyle/>
          <a:p>
            <a:r>
              <a:rPr lang="fi-FI" dirty="0"/>
              <a:t>Työnantaja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883096" y="1556792"/>
            <a:ext cx="3616896" cy="4392489"/>
          </a:xfrm>
        </p:spPr>
        <p:txBody>
          <a:bodyPr>
            <a:normAutofit/>
          </a:bodyPr>
          <a:lstStyle/>
          <a:p>
            <a:pPr lvl="0"/>
            <a:r>
              <a:rPr lang="fi-FI" dirty="0"/>
              <a:t>t</a:t>
            </a:r>
            <a:r>
              <a:rPr lang="fi-FI" dirty="0" smtClean="0"/>
              <a:t>untee </a:t>
            </a:r>
            <a:r>
              <a:rPr lang="fi-FI" dirty="0"/>
              <a:t>työpaikan kulttuurin ja toimintatavat</a:t>
            </a:r>
          </a:p>
          <a:p>
            <a:pPr lvl="0"/>
            <a:r>
              <a:rPr lang="fi-FI" dirty="0"/>
              <a:t>t</a:t>
            </a:r>
            <a:r>
              <a:rPr lang="fi-FI" dirty="0" smtClean="0"/>
              <a:t>ekee </a:t>
            </a:r>
            <a:r>
              <a:rPr lang="fi-FI" dirty="0"/>
              <a:t>valinnan </a:t>
            </a:r>
            <a:r>
              <a:rPr lang="fi-FI" dirty="0" smtClean="0"/>
              <a:t>työssä oppijoista</a:t>
            </a:r>
            <a:endParaRPr lang="fi-FI" dirty="0"/>
          </a:p>
          <a:p>
            <a:pPr lvl="0"/>
            <a:r>
              <a:rPr lang="fi-FI" dirty="0"/>
              <a:t>p</a:t>
            </a:r>
            <a:r>
              <a:rPr lang="fi-FI" dirty="0" smtClean="0"/>
              <a:t>erehdyttää </a:t>
            </a:r>
            <a:r>
              <a:rPr lang="fi-FI" dirty="0"/>
              <a:t>opiskelijan työpaikan toimintaan, työkokonaisuuksiin ja työturvallisuuteen</a:t>
            </a:r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r>
              <a:rPr lang="fi-FI" dirty="0"/>
              <a:t> 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2"/>
          </p:nvPr>
        </p:nvSpPr>
        <p:spPr>
          <a:xfrm>
            <a:off x="4777762" y="1484784"/>
            <a:ext cx="3616896" cy="4464497"/>
          </a:xfrm>
        </p:spPr>
        <p:txBody>
          <a:bodyPr>
            <a:normAutofit/>
          </a:bodyPr>
          <a:lstStyle/>
          <a:p>
            <a:pPr lvl="0"/>
            <a:r>
              <a:rPr lang="fi-FI" dirty="0"/>
              <a:t>varmistaa </a:t>
            </a:r>
            <a:r>
              <a:rPr lang="fi-FI" dirty="0" smtClean="0"/>
              <a:t>resurssit</a:t>
            </a:r>
            <a:r>
              <a:rPr lang="fi-FI" dirty="0"/>
              <a:t> työpaikalla tapahtuvan oppimisen </a:t>
            </a:r>
            <a:r>
              <a:rPr lang="fi-FI" dirty="0" smtClean="0"/>
              <a:t>toteuttamiselle</a:t>
            </a:r>
            <a:endParaRPr lang="fi-FI" dirty="0"/>
          </a:p>
          <a:p>
            <a:pPr lvl="0"/>
            <a:r>
              <a:rPr lang="fi-FI" dirty="0"/>
              <a:t>tiedottaa ja neuvottelee työpaikalla </a:t>
            </a:r>
            <a:r>
              <a:rPr lang="fi-FI" dirty="0" smtClean="0"/>
              <a:t>tapahtuvasta oppimisesta henkilökunnan </a:t>
            </a:r>
            <a:r>
              <a:rPr lang="fi-FI" dirty="0"/>
              <a:t>kanssa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18916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778098"/>
          </a:xfrm>
        </p:spPr>
        <p:txBody>
          <a:bodyPr/>
          <a:lstStyle/>
          <a:p>
            <a:r>
              <a:rPr lang="fi-FI" dirty="0"/>
              <a:t>Oppilaitos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883096" y="1556792"/>
            <a:ext cx="3616896" cy="4392489"/>
          </a:xfrm>
        </p:spPr>
        <p:txBody>
          <a:bodyPr>
            <a:normAutofit/>
          </a:bodyPr>
          <a:lstStyle/>
          <a:p>
            <a:pPr lvl="0"/>
            <a:r>
              <a:rPr lang="fi-FI" dirty="0" smtClean="0"/>
              <a:t>varmistaa </a:t>
            </a:r>
            <a:r>
              <a:rPr lang="fi-FI" dirty="0"/>
              <a:t>työssä oppimispaikan soveltuvuuden oppimiseen ja tutkintotilaisuuteen</a:t>
            </a:r>
          </a:p>
          <a:p>
            <a:pPr lvl="0"/>
            <a:r>
              <a:rPr lang="fi-FI" dirty="0"/>
              <a:t>l</a:t>
            </a:r>
            <a:r>
              <a:rPr lang="fi-FI" dirty="0" smtClean="0"/>
              <a:t>aatii </a:t>
            </a:r>
            <a:r>
              <a:rPr lang="fi-FI" dirty="0"/>
              <a:t>yhteistyösopimuksen </a:t>
            </a:r>
            <a:r>
              <a:rPr lang="fi-FI" dirty="0" smtClean="0"/>
              <a:t>työssä oppimispaikan kanssa</a:t>
            </a:r>
            <a:endParaRPr lang="fi-FI" dirty="0"/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r>
              <a:rPr lang="fi-FI" dirty="0"/>
              <a:t> 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2"/>
          </p:nvPr>
        </p:nvSpPr>
        <p:spPr>
          <a:xfrm>
            <a:off x="4777762" y="1484784"/>
            <a:ext cx="3616896" cy="4464497"/>
          </a:xfrm>
        </p:spPr>
        <p:txBody>
          <a:bodyPr>
            <a:normAutofit/>
          </a:bodyPr>
          <a:lstStyle/>
          <a:p>
            <a:pPr lvl="0"/>
            <a:r>
              <a:rPr lang="fi-FI" dirty="0"/>
              <a:t>vastaa nuorten työntekijöiden edellyttämien määräaikaisten ilmoituksien ja poikkeuslupa-hakemusten jättämisestä työsuojelupiiriin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57534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title"/>
          </p:nvPr>
        </p:nvSpPr>
        <p:spPr>
          <a:xfrm>
            <a:off x="395288" y="404665"/>
            <a:ext cx="8207375" cy="360040"/>
          </a:xfrm>
        </p:spPr>
        <p:txBody>
          <a:bodyPr>
            <a:normAutofit fontScale="90000"/>
          </a:bodyPr>
          <a:lstStyle/>
          <a:p>
            <a:r>
              <a:rPr lang="fi-FI" altLang="fi-FI" dirty="0" err="1" smtClean="0"/>
              <a:t>Caset</a:t>
            </a:r>
            <a:endParaRPr lang="fi-FI" altLang="fi-FI" dirty="0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908721"/>
            <a:ext cx="8207375" cy="532859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fi-FI" sz="1200" dirty="0">
                <a:solidFill>
                  <a:srgbClr val="000000"/>
                </a:solidFill>
              </a:rPr>
              <a:t>Ohjaustilanne 1.</a:t>
            </a:r>
          </a:p>
          <a:p>
            <a:pPr>
              <a:lnSpc>
                <a:spcPct val="90000"/>
              </a:lnSpc>
              <a:defRPr/>
            </a:pPr>
            <a:r>
              <a:rPr lang="fi-FI" sz="1200" dirty="0" err="1">
                <a:solidFill>
                  <a:srgbClr val="000000"/>
                </a:solidFill>
              </a:rPr>
              <a:t>Työssäoppijalla</a:t>
            </a:r>
            <a:r>
              <a:rPr lang="fi-FI" sz="1200" dirty="0">
                <a:solidFill>
                  <a:srgbClr val="000000"/>
                </a:solidFill>
              </a:rPr>
              <a:t> on epärealistisen korkea käsitys omasta osaamisestaan ja hän  asettaa tavoitteet erittäin korkealle.  Hänen on vaikea hyväksyä realistista palautetta.  Miten toimit?</a:t>
            </a:r>
          </a:p>
          <a:p>
            <a:pPr>
              <a:lnSpc>
                <a:spcPct val="90000"/>
              </a:lnSpc>
              <a:defRPr/>
            </a:pPr>
            <a:endParaRPr lang="fi-FI" sz="1200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sz="1200" dirty="0">
                <a:solidFill>
                  <a:srgbClr val="000000"/>
                </a:solidFill>
              </a:rPr>
              <a:t>Ohjaustilanne 2</a:t>
            </a:r>
          </a:p>
          <a:p>
            <a:pPr>
              <a:lnSpc>
                <a:spcPct val="90000"/>
              </a:lnSpc>
              <a:defRPr/>
            </a:pPr>
            <a:r>
              <a:rPr lang="fi-FI" sz="1200" dirty="0" err="1">
                <a:solidFill>
                  <a:srgbClr val="000000"/>
                </a:solidFill>
              </a:rPr>
              <a:t>Työssäoppijalla</a:t>
            </a:r>
            <a:r>
              <a:rPr lang="fi-FI" sz="1200" dirty="0">
                <a:solidFill>
                  <a:srgbClr val="000000"/>
                </a:solidFill>
              </a:rPr>
              <a:t> on vaikeuksia oppimisessa </a:t>
            </a:r>
            <a:r>
              <a:rPr lang="fi-FI" sz="1200" dirty="0" smtClean="0">
                <a:solidFill>
                  <a:srgbClr val="000000"/>
                </a:solidFill>
              </a:rPr>
              <a:t>(mm kielitaito</a:t>
            </a:r>
            <a:r>
              <a:rPr lang="fi-FI" sz="1200" dirty="0">
                <a:solidFill>
                  <a:srgbClr val="000000"/>
                </a:solidFill>
              </a:rPr>
              <a:t>, oppimisvaikeudet).</a:t>
            </a:r>
          </a:p>
          <a:p>
            <a:pPr>
              <a:lnSpc>
                <a:spcPct val="90000"/>
              </a:lnSpc>
              <a:defRPr/>
            </a:pPr>
            <a:r>
              <a:rPr lang="fi-FI" sz="1200" dirty="0">
                <a:solidFill>
                  <a:srgbClr val="000000"/>
                </a:solidFill>
              </a:rPr>
              <a:t>Miten toimit?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endParaRPr lang="fi-FI" sz="1200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sz="1200" dirty="0">
                <a:solidFill>
                  <a:srgbClr val="000000"/>
                </a:solidFill>
              </a:rPr>
              <a:t>Ohjaustilanne 3</a:t>
            </a:r>
          </a:p>
          <a:p>
            <a:pPr>
              <a:lnSpc>
                <a:spcPct val="90000"/>
              </a:lnSpc>
              <a:defRPr/>
            </a:pPr>
            <a:r>
              <a:rPr lang="fi-FI" sz="1200" dirty="0" err="1">
                <a:solidFill>
                  <a:srgbClr val="000000"/>
                </a:solidFill>
              </a:rPr>
              <a:t>Työssäoppijan</a:t>
            </a:r>
            <a:r>
              <a:rPr lang="fi-FI" sz="1200" dirty="0">
                <a:solidFill>
                  <a:srgbClr val="000000"/>
                </a:solidFill>
              </a:rPr>
              <a:t> motivaatio on heikko, ala ei tunnu omalta, poissaoloa ja myöhästymistä esiintyy. </a:t>
            </a:r>
            <a:r>
              <a:rPr lang="fi-FI" sz="1200" dirty="0">
                <a:solidFill>
                  <a:srgbClr val="000000"/>
                </a:solidFill>
              </a:rPr>
              <a:t>Miten </a:t>
            </a:r>
            <a:r>
              <a:rPr lang="fi-FI" sz="1200" dirty="0" smtClean="0">
                <a:solidFill>
                  <a:srgbClr val="000000"/>
                </a:solidFill>
              </a:rPr>
              <a:t>toimit?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fi-FI" sz="12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sz="1200" dirty="0" smtClean="0">
                <a:solidFill>
                  <a:srgbClr val="000000"/>
                </a:solidFill>
              </a:rPr>
              <a:t>Ohjaustilanne 4</a:t>
            </a:r>
          </a:p>
          <a:p>
            <a:pPr>
              <a:lnSpc>
                <a:spcPct val="90000"/>
              </a:lnSpc>
              <a:defRPr/>
            </a:pPr>
            <a:r>
              <a:rPr lang="fi-FI" sz="1200" dirty="0" err="1" smtClean="0">
                <a:solidFill>
                  <a:srgbClr val="000000"/>
                </a:solidFill>
              </a:rPr>
              <a:t>Työssäoppija</a:t>
            </a:r>
            <a:r>
              <a:rPr lang="fi-FI" sz="1200" dirty="0" smtClean="0">
                <a:solidFill>
                  <a:srgbClr val="000000"/>
                </a:solidFill>
              </a:rPr>
              <a:t> </a:t>
            </a:r>
            <a:r>
              <a:rPr lang="fi-FI" sz="1200" dirty="0">
                <a:solidFill>
                  <a:srgbClr val="000000"/>
                </a:solidFill>
              </a:rPr>
              <a:t>on arka ja hänellä on vaikeuksia asiakkaiden kohtaamisessa. </a:t>
            </a:r>
            <a:r>
              <a:rPr lang="fi-FI" sz="1200" dirty="0">
                <a:solidFill>
                  <a:srgbClr val="000000"/>
                </a:solidFill>
              </a:rPr>
              <a:t>Miten toimit</a:t>
            </a:r>
            <a:r>
              <a:rPr lang="fi-FI" sz="1200" dirty="0" smtClean="0">
                <a:solidFill>
                  <a:srgbClr val="000000"/>
                </a:solidFill>
              </a:rPr>
              <a:t>?</a:t>
            </a:r>
          </a:p>
          <a:p>
            <a:pPr>
              <a:defRPr/>
            </a:pPr>
            <a:endParaRPr lang="fi-FI" sz="1200" dirty="0" smtClean="0">
              <a:solidFill>
                <a:srgbClr val="000000"/>
              </a:solidFill>
            </a:endParaRPr>
          </a:p>
          <a:p>
            <a:pPr marL="0" indent="0">
              <a:buNone/>
              <a:defRPr/>
            </a:pPr>
            <a:r>
              <a:rPr lang="fi-FI" sz="1200" dirty="0" smtClean="0">
                <a:solidFill>
                  <a:srgbClr val="000000"/>
                </a:solidFill>
              </a:rPr>
              <a:t>Ohjaustilanne 5</a:t>
            </a:r>
          </a:p>
          <a:p>
            <a:pPr>
              <a:defRPr/>
            </a:pPr>
            <a:r>
              <a:rPr lang="fi-FI" sz="1200" dirty="0" err="1" smtClean="0">
                <a:solidFill>
                  <a:schemeClr val="tx1"/>
                </a:solidFill>
              </a:rPr>
              <a:t>Työssäoppija</a:t>
            </a:r>
            <a:r>
              <a:rPr lang="fi-FI" sz="1200" dirty="0" smtClean="0">
                <a:solidFill>
                  <a:schemeClr val="tx1"/>
                </a:solidFill>
              </a:rPr>
              <a:t> aloittaa </a:t>
            </a:r>
            <a:r>
              <a:rPr lang="fi-FI" sz="1200" dirty="0" err="1" smtClean="0">
                <a:solidFill>
                  <a:schemeClr val="tx1"/>
                </a:solidFill>
              </a:rPr>
              <a:t>työssäoppimispaikassa</a:t>
            </a:r>
            <a:r>
              <a:rPr lang="fi-FI" sz="1200" dirty="0" smtClean="0">
                <a:solidFill>
                  <a:schemeClr val="tx1"/>
                </a:solidFill>
              </a:rPr>
              <a:t> puhelinkeskustelussa sovitun ajankohdan mukaan.</a:t>
            </a:r>
          </a:p>
          <a:p>
            <a:pPr>
              <a:defRPr/>
            </a:pPr>
            <a:r>
              <a:rPr lang="fi-FI" sz="1200" dirty="0" smtClean="0">
                <a:solidFill>
                  <a:schemeClr val="tx1"/>
                </a:solidFill>
              </a:rPr>
              <a:t>Puhelinkeskustelu käydään kaksi päivää ennen aloitusta. </a:t>
            </a:r>
            <a:r>
              <a:rPr lang="fi-FI" sz="1200" dirty="0" err="1" smtClean="0">
                <a:solidFill>
                  <a:schemeClr val="tx1"/>
                </a:solidFill>
              </a:rPr>
              <a:t>Työssäoppija</a:t>
            </a:r>
            <a:r>
              <a:rPr lang="fi-FI" sz="1200" dirty="0" smtClean="0">
                <a:solidFill>
                  <a:schemeClr val="tx1"/>
                </a:solidFill>
              </a:rPr>
              <a:t> saapuu paikalle itsenäisesti ja</a:t>
            </a:r>
          </a:p>
          <a:p>
            <a:pPr>
              <a:defRPr/>
            </a:pPr>
            <a:r>
              <a:rPr lang="fi-FI" sz="1200" dirty="0" smtClean="0">
                <a:solidFill>
                  <a:schemeClr val="tx1"/>
                </a:solidFill>
              </a:rPr>
              <a:t>aloittaa työskentelyn työpaikkaohjaajan avustuksella.  Kummatkin kokevat suurta epävarmuutta </a:t>
            </a:r>
          </a:p>
          <a:p>
            <a:pPr>
              <a:defRPr/>
            </a:pPr>
            <a:r>
              <a:rPr lang="fi-FI" sz="1200" dirty="0" smtClean="0">
                <a:solidFill>
                  <a:schemeClr val="tx1"/>
                </a:solidFill>
              </a:rPr>
              <a:t>tavoitteista ja arvioinnista ja rohkenevat olla yhteydessä vasta kuukauden kuluttua</a:t>
            </a:r>
            <a:r>
              <a:rPr lang="fi-FI" sz="1200" dirty="0" smtClean="0"/>
              <a:t>.</a:t>
            </a:r>
          </a:p>
          <a:p>
            <a:pPr marL="0" indent="0">
              <a:lnSpc>
                <a:spcPct val="90000"/>
              </a:lnSpc>
              <a:defRPr/>
            </a:pPr>
            <a:endParaRPr lang="fi-FI" sz="12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sz="1200" dirty="0" smtClean="0">
                <a:solidFill>
                  <a:srgbClr val="000000"/>
                </a:solidFill>
              </a:rPr>
              <a:t>Miten </a:t>
            </a:r>
            <a:r>
              <a:rPr lang="fi-FI" sz="1200" dirty="0" smtClean="0">
                <a:solidFill>
                  <a:srgbClr val="000000"/>
                </a:solidFill>
              </a:rPr>
              <a:t>toimit tilanteessa?</a:t>
            </a:r>
            <a:endParaRPr lang="fi-FI" sz="12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fi-FI" sz="1200" dirty="0" err="1" smtClean="0">
                <a:solidFill>
                  <a:srgbClr val="000000"/>
                </a:solidFill>
              </a:rPr>
              <a:t>Työssäoppijana</a:t>
            </a:r>
            <a:endParaRPr lang="fi-FI" sz="12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fi-FI" sz="1200" dirty="0" err="1" smtClean="0">
                <a:solidFill>
                  <a:srgbClr val="000000"/>
                </a:solidFill>
              </a:rPr>
              <a:t>Työnantjaana</a:t>
            </a:r>
            <a:endParaRPr lang="fi-FI" sz="12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fi-FI" sz="1200" dirty="0" smtClean="0">
                <a:solidFill>
                  <a:srgbClr val="000000"/>
                </a:solidFill>
              </a:rPr>
              <a:t>Työpaikkaohjaajana</a:t>
            </a:r>
            <a:endParaRPr lang="fi-FI" sz="12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fi-FI" sz="1200" dirty="0" smtClean="0">
                <a:solidFill>
                  <a:srgbClr val="000000"/>
                </a:solidFill>
              </a:rPr>
              <a:t>Kouluttajana</a:t>
            </a:r>
            <a:endParaRPr lang="fi-FI" sz="1200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94782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 smtClean="0">
                <a:solidFill>
                  <a:srgbClr val="000000"/>
                </a:solidFill>
              </a:rPr>
              <a:t>Ohjaustilanne 1</a:t>
            </a:r>
            <a:br>
              <a:rPr lang="fi-FI" altLang="fi-FI" dirty="0" smtClean="0">
                <a:solidFill>
                  <a:srgbClr val="000000"/>
                </a:solidFill>
              </a:rPr>
            </a:br>
            <a:endParaRPr lang="fi-FI" altLang="fi-FI" dirty="0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485900"/>
            <a:ext cx="8207375" cy="4751388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fi-FI" dirty="0" err="1" smtClean="0">
                <a:solidFill>
                  <a:srgbClr val="000000"/>
                </a:solidFill>
              </a:rPr>
              <a:t>Työssäoppijalla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>
                <a:solidFill>
                  <a:srgbClr val="000000"/>
                </a:solidFill>
              </a:rPr>
              <a:t>on epärealistisen korkea käsitys omasta osaamisestaan ja hän  asettaa tavoitteet erittäin korkealle.  </a:t>
            </a:r>
            <a:r>
              <a:rPr lang="fi-FI" dirty="0">
                <a:solidFill>
                  <a:srgbClr val="000000"/>
                </a:solidFill>
              </a:rPr>
              <a:t>Hänen on vaikea hyväksyä realistista palautetta.  </a:t>
            </a: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fi-FI" sz="2400" dirty="0" smtClean="0">
                <a:solidFill>
                  <a:srgbClr val="000000"/>
                </a:solidFill>
              </a:rPr>
              <a:t>	Miten </a:t>
            </a:r>
            <a:r>
              <a:rPr lang="fi-FI" sz="2400" dirty="0">
                <a:solidFill>
                  <a:srgbClr val="000000"/>
                </a:solidFill>
              </a:rPr>
              <a:t>toimit tilanteessa?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 err="1">
                <a:solidFill>
                  <a:srgbClr val="000000"/>
                </a:solidFill>
              </a:rPr>
              <a:t>Työssäoppijana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 smtClean="0">
                <a:solidFill>
                  <a:srgbClr val="000000"/>
                </a:solidFill>
              </a:rPr>
              <a:t>Työnantajana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Työpaikkaohjaajana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Kouluttajana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5953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altLang="fi-FI" smtClean="0">
                <a:solidFill>
                  <a:srgbClr val="000000"/>
                </a:solidFill>
              </a:rPr>
              <a:t/>
            </a:r>
            <a:br>
              <a:rPr lang="fi-FI" altLang="fi-FI" smtClean="0">
                <a:solidFill>
                  <a:srgbClr val="000000"/>
                </a:solidFill>
              </a:rPr>
            </a:br>
            <a:r>
              <a:rPr lang="fi-FI" altLang="fi-FI" smtClean="0">
                <a:solidFill>
                  <a:srgbClr val="000000"/>
                </a:solidFill>
              </a:rPr>
              <a:t>Ohjaustilanne 2</a:t>
            </a:r>
            <a:br>
              <a:rPr lang="fi-FI" altLang="fi-FI" smtClean="0">
                <a:solidFill>
                  <a:srgbClr val="000000"/>
                </a:solidFill>
              </a:rPr>
            </a:br>
            <a:endParaRPr lang="fi-FI" altLang="fi-FI" smtClean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8313" y="1485900"/>
            <a:ext cx="8207375" cy="4751388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fi-FI" dirty="0" err="1" smtClean="0">
                <a:solidFill>
                  <a:srgbClr val="000000"/>
                </a:solidFill>
              </a:rPr>
              <a:t>Työssäoppijalla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>
                <a:solidFill>
                  <a:srgbClr val="000000"/>
                </a:solidFill>
              </a:rPr>
              <a:t>on vaikeuksia oppimisessa </a:t>
            </a:r>
            <a:r>
              <a:rPr lang="fi-FI" dirty="0" smtClean="0">
                <a:solidFill>
                  <a:srgbClr val="000000"/>
                </a:solidFill>
              </a:rPr>
              <a:t>(mm. </a:t>
            </a:r>
            <a:r>
              <a:rPr lang="fi-FI" dirty="0" smtClean="0">
                <a:solidFill>
                  <a:srgbClr val="000000"/>
                </a:solidFill>
              </a:rPr>
              <a:t>kielitaito</a:t>
            </a:r>
            <a:r>
              <a:rPr lang="fi-FI" dirty="0">
                <a:solidFill>
                  <a:srgbClr val="000000"/>
                </a:solidFill>
              </a:rPr>
              <a:t>, oppimisvaikeudet).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fi-FI" sz="2400" dirty="0" smtClean="0">
                <a:solidFill>
                  <a:srgbClr val="000000"/>
                </a:solidFill>
              </a:rPr>
              <a:t>	Miten </a:t>
            </a:r>
            <a:r>
              <a:rPr lang="fi-FI" sz="2400" dirty="0">
                <a:solidFill>
                  <a:srgbClr val="000000"/>
                </a:solidFill>
              </a:rPr>
              <a:t>toimit tilanteessa?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 err="1">
                <a:solidFill>
                  <a:srgbClr val="000000"/>
                </a:solidFill>
              </a:rPr>
              <a:t>Työssäoppijana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 smtClean="0">
                <a:solidFill>
                  <a:srgbClr val="000000"/>
                </a:solidFill>
              </a:rPr>
              <a:t>Työnantajana</a:t>
            </a:r>
            <a:endParaRPr lang="fi-FI" dirty="0">
              <a:solidFill>
                <a:srgbClr val="000000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Työpaikkaohjaajana</a:t>
            </a:r>
          </a:p>
          <a:p>
            <a:pPr lvl="2">
              <a:lnSpc>
                <a:spcPct val="90000"/>
              </a:lnSpc>
              <a:defRPr/>
            </a:pPr>
            <a:r>
              <a:rPr lang="fi-FI" dirty="0">
                <a:solidFill>
                  <a:srgbClr val="000000"/>
                </a:solidFill>
              </a:rPr>
              <a:t>Kouluttajana</a:t>
            </a:r>
          </a:p>
          <a:p>
            <a:pPr>
              <a:lnSpc>
                <a:spcPct val="90000"/>
              </a:lnSpc>
              <a:defRPr/>
            </a:pPr>
            <a:endParaRPr lang="fi-FI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fi-FI" dirty="0">
              <a:solidFill>
                <a:srgbClr val="000000"/>
              </a:solidFill>
            </a:endParaRP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303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mnia">
      <a:dk1>
        <a:sysClr val="windowText" lastClr="000000"/>
      </a:dk1>
      <a:lt1>
        <a:sysClr val="window" lastClr="FFFFFF"/>
      </a:lt1>
      <a:dk2>
        <a:srgbClr val="13487C"/>
      </a:dk2>
      <a:lt2>
        <a:srgbClr val="EEECE1"/>
      </a:lt2>
      <a:accent1>
        <a:srgbClr val="14BAFF"/>
      </a:accent1>
      <a:accent2>
        <a:srgbClr val="0357A2"/>
      </a:accent2>
      <a:accent3>
        <a:srgbClr val="0486D7"/>
      </a:accent3>
      <a:accent4>
        <a:srgbClr val="722EA5"/>
      </a:accent4>
      <a:accent5>
        <a:srgbClr val="71AD3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560</Words>
  <Application>Microsoft Office PowerPoint</Application>
  <PresentationFormat>Näytössä katseltava diaesitys (4:3)</PresentationFormat>
  <Paragraphs>138</Paragraphs>
  <Slides>13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Office-teema</vt:lpstr>
      <vt:lpstr>TYÖSSÄOPPIMISEN OSAPUOLTEN OIKEUDET, VASTUUT JA VELVOLLISUUDET   </vt:lpstr>
      <vt:lpstr>Opiskelija </vt:lpstr>
      <vt:lpstr>Työpaikkaohjaaja </vt:lpstr>
      <vt:lpstr>Opettaja</vt:lpstr>
      <vt:lpstr>Työnantaja</vt:lpstr>
      <vt:lpstr>Oppilaitos</vt:lpstr>
      <vt:lpstr>Caset</vt:lpstr>
      <vt:lpstr>Ohjaustilanne 1 </vt:lpstr>
      <vt:lpstr> Ohjaustilanne 2 </vt:lpstr>
      <vt:lpstr>Ohjaustilanne 3 </vt:lpstr>
      <vt:lpstr>Ohjaustilanne 4 </vt:lpstr>
      <vt:lpstr>Ohjaustilanne 5 </vt:lpstr>
      <vt:lpstr>Tehtävä</vt:lpstr>
    </vt:vector>
  </TitlesOfParts>
  <Company>Omnia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vlyyra</dc:creator>
  <cp:lastModifiedBy>Mia Kivelä</cp:lastModifiedBy>
  <cp:revision>43</cp:revision>
  <dcterms:created xsi:type="dcterms:W3CDTF">2012-02-09T08:56:33Z</dcterms:created>
  <dcterms:modified xsi:type="dcterms:W3CDTF">2015-05-07T08:15:21Z</dcterms:modified>
</cp:coreProperties>
</file>